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4630400" cy="8229600"/>
  <p:notesSz cx="8229600" cy="146304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M Sans" panose="020B0604020202020204" charset="0"/>
      <p:regular r:id="rId26"/>
    </p:embeddedFont>
    <p:embeddedFont>
      <p:font typeface="Libre Baskerville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0640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FA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0841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93790" y="222646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2929533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</a:pPr>
            <a:r>
              <a:rPr lang="en-US" sz="61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Brand Analysis</a:t>
            </a:r>
            <a:endParaRPr lang="en-US" sz="6150" dirty="0"/>
          </a:p>
        </p:txBody>
      </p:sp>
      <p:sp>
        <p:nvSpPr>
          <p:cNvPr id="6" name="Text 3"/>
          <p:cNvSpPr/>
          <p:nvPr/>
        </p:nvSpPr>
        <p:spPr>
          <a:xfrm>
            <a:off x="793790" y="522612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Prepared by:</a:t>
            </a: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Manikandan M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584418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6462236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87321" y="571024"/>
            <a:ext cx="6236256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Competitive Positioning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87321" y="1497211"/>
            <a:ext cx="7742158" cy="6161246"/>
          </a:xfrm>
          <a:prstGeom prst="roundRect">
            <a:avLst>
              <a:gd name="adj" fmla="val 1365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194941" y="1504831"/>
            <a:ext cx="7726918" cy="76819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395680" y="1632585"/>
            <a:ext cx="1140976" cy="51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 / Brand</a:t>
            </a:r>
            <a:endParaRPr lang="en-US" sz="1250" dirty="0"/>
          </a:p>
        </p:txBody>
      </p:sp>
      <p:sp>
        <p:nvSpPr>
          <p:cNvPr id="7" name="Text 4"/>
          <p:cNvSpPr/>
          <p:nvPr/>
        </p:nvSpPr>
        <p:spPr>
          <a:xfrm>
            <a:off x="7944802" y="1632585"/>
            <a:ext cx="828080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Nykaa</a:t>
            </a:r>
            <a:endParaRPr lang="en-US" sz="1250" dirty="0"/>
          </a:p>
        </p:txBody>
      </p:sp>
      <p:sp>
        <p:nvSpPr>
          <p:cNvPr id="8" name="Text 5"/>
          <p:cNvSpPr/>
          <p:nvPr/>
        </p:nvSpPr>
        <p:spPr>
          <a:xfrm>
            <a:off x="9181028" y="1632585"/>
            <a:ext cx="828080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Purplle</a:t>
            </a:r>
            <a:endParaRPr lang="en-US" sz="1250" dirty="0"/>
          </a:p>
        </p:txBody>
      </p:sp>
      <p:sp>
        <p:nvSpPr>
          <p:cNvPr id="9" name="Text 6"/>
          <p:cNvSpPr/>
          <p:nvPr/>
        </p:nvSpPr>
        <p:spPr>
          <a:xfrm>
            <a:off x="10417254" y="1632585"/>
            <a:ext cx="828080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Myntra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11653480" y="1632585"/>
            <a:ext cx="828080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Tira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12889706" y="1632585"/>
            <a:ext cx="831890" cy="256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Sephora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6194941" y="2273022"/>
            <a:ext cx="7726918" cy="8963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6395680" y="2400776"/>
            <a:ext cx="1140976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Own Brand Products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7944802" y="2400776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181028" y="2400776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10417254" y="2400776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11653480" y="2400776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18" name="Text 15"/>
          <p:cNvSpPr/>
          <p:nvPr/>
        </p:nvSpPr>
        <p:spPr>
          <a:xfrm>
            <a:off x="12889706" y="2400776"/>
            <a:ext cx="83189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19" name="Shape 16"/>
          <p:cNvSpPr/>
          <p:nvPr/>
        </p:nvSpPr>
        <p:spPr>
          <a:xfrm>
            <a:off x="6194941" y="3169325"/>
            <a:ext cx="7726918" cy="8963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0" name="Text 17"/>
          <p:cNvSpPr/>
          <p:nvPr/>
        </p:nvSpPr>
        <p:spPr>
          <a:xfrm>
            <a:off x="6395680" y="3297079"/>
            <a:ext cx="1140976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Offline Presence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7944802" y="3297079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22" name="Text 19"/>
          <p:cNvSpPr/>
          <p:nvPr/>
        </p:nvSpPr>
        <p:spPr>
          <a:xfrm>
            <a:off x="9181028" y="3297079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23" name="Text 20"/>
          <p:cNvSpPr/>
          <p:nvPr/>
        </p:nvSpPr>
        <p:spPr>
          <a:xfrm>
            <a:off x="10417254" y="3297079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24" name="Text 21"/>
          <p:cNvSpPr/>
          <p:nvPr/>
        </p:nvSpPr>
        <p:spPr>
          <a:xfrm>
            <a:off x="11653480" y="3297079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25" name="Text 22"/>
          <p:cNvSpPr/>
          <p:nvPr/>
        </p:nvSpPr>
        <p:spPr>
          <a:xfrm>
            <a:off x="12889706" y="3297079"/>
            <a:ext cx="83189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26" name="Shape 23"/>
          <p:cNvSpPr/>
          <p:nvPr/>
        </p:nvSpPr>
        <p:spPr>
          <a:xfrm>
            <a:off x="6194941" y="4065627"/>
            <a:ext cx="7726918" cy="8963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4"/>
          <p:cNvSpPr/>
          <p:nvPr/>
        </p:nvSpPr>
        <p:spPr>
          <a:xfrm>
            <a:off x="6395680" y="4193381"/>
            <a:ext cx="1140976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High-End Brands</a:t>
            </a:r>
            <a:endParaRPr lang="en-US" sz="1550" dirty="0"/>
          </a:p>
        </p:txBody>
      </p:sp>
      <p:sp>
        <p:nvSpPr>
          <p:cNvPr id="28" name="Text 25"/>
          <p:cNvSpPr/>
          <p:nvPr/>
        </p:nvSpPr>
        <p:spPr>
          <a:xfrm>
            <a:off x="7944802" y="4193381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29" name="Text 26"/>
          <p:cNvSpPr/>
          <p:nvPr/>
        </p:nvSpPr>
        <p:spPr>
          <a:xfrm>
            <a:off x="9181028" y="4193381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30" name="Text 27"/>
          <p:cNvSpPr/>
          <p:nvPr/>
        </p:nvSpPr>
        <p:spPr>
          <a:xfrm>
            <a:off x="10417254" y="4193381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31" name="Text 28"/>
          <p:cNvSpPr/>
          <p:nvPr/>
        </p:nvSpPr>
        <p:spPr>
          <a:xfrm>
            <a:off x="11653480" y="4193381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32" name="Text 29"/>
          <p:cNvSpPr/>
          <p:nvPr/>
        </p:nvSpPr>
        <p:spPr>
          <a:xfrm>
            <a:off x="12889706" y="4193381"/>
            <a:ext cx="83189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33" name="Shape 30"/>
          <p:cNvSpPr/>
          <p:nvPr/>
        </p:nvSpPr>
        <p:spPr>
          <a:xfrm>
            <a:off x="6194941" y="4961930"/>
            <a:ext cx="7726918" cy="8963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4" name="Text 31"/>
          <p:cNvSpPr/>
          <p:nvPr/>
        </p:nvSpPr>
        <p:spPr>
          <a:xfrm>
            <a:off x="6395680" y="5089684"/>
            <a:ext cx="1140976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Content + Commerce</a:t>
            </a:r>
            <a:endParaRPr lang="en-US" sz="1550" dirty="0"/>
          </a:p>
        </p:txBody>
      </p:sp>
      <p:sp>
        <p:nvSpPr>
          <p:cNvPr id="35" name="Text 32"/>
          <p:cNvSpPr/>
          <p:nvPr/>
        </p:nvSpPr>
        <p:spPr>
          <a:xfrm>
            <a:off x="7944802" y="5089684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36" name="Text 33"/>
          <p:cNvSpPr/>
          <p:nvPr/>
        </p:nvSpPr>
        <p:spPr>
          <a:xfrm>
            <a:off x="9181028" y="5089684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37" name="Text 34"/>
          <p:cNvSpPr/>
          <p:nvPr/>
        </p:nvSpPr>
        <p:spPr>
          <a:xfrm>
            <a:off x="10417254" y="5089684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38" name="Text 35"/>
          <p:cNvSpPr/>
          <p:nvPr/>
        </p:nvSpPr>
        <p:spPr>
          <a:xfrm>
            <a:off x="11653480" y="5089684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39" name="Text 36"/>
          <p:cNvSpPr/>
          <p:nvPr/>
        </p:nvSpPr>
        <p:spPr>
          <a:xfrm>
            <a:off x="12889706" y="5089684"/>
            <a:ext cx="83189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40" name="Shape 37"/>
          <p:cNvSpPr/>
          <p:nvPr/>
        </p:nvSpPr>
        <p:spPr>
          <a:xfrm>
            <a:off x="6194941" y="5858232"/>
            <a:ext cx="7726918" cy="89630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41" name="Text 38"/>
          <p:cNvSpPr/>
          <p:nvPr/>
        </p:nvSpPr>
        <p:spPr>
          <a:xfrm>
            <a:off x="6395680" y="5985986"/>
            <a:ext cx="1140976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Loyalty Program</a:t>
            </a:r>
            <a:endParaRPr lang="en-US" sz="1550" dirty="0"/>
          </a:p>
        </p:txBody>
      </p:sp>
      <p:sp>
        <p:nvSpPr>
          <p:cNvPr id="42" name="Text 39"/>
          <p:cNvSpPr/>
          <p:nvPr/>
        </p:nvSpPr>
        <p:spPr>
          <a:xfrm>
            <a:off x="7944802" y="5985986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43" name="Text 40"/>
          <p:cNvSpPr/>
          <p:nvPr/>
        </p:nvSpPr>
        <p:spPr>
          <a:xfrm>
            <a:off x="9181028" y="5985986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44" name="Text 41"/>
          <p:cNvSpPr/>
          <p:nvPr/>
        </p:nvSpPr>
        <p:spPr>
          <a:xfrm>
            <a:off x="10417254" y="5985986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45" name="Text 42"/>
          <p:cNvSpPr/>
          <p:nvPr/>
        </p:nvSpPr>
        <p:spPr>
          <a:xfrm>
            <a:off x="11653480" y="5985986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✖</a:t>
            </a:r>
            <a:endParaRPr lang="en-US" sz="1550" dirty="0"/>
          </a:p>
        </p:txBody>
      </p:sp>
      <p:sp>
        <p:nvSpPr>
          <p:cNvPr id="46" name="Text 43"/>
          <p:cNvSpPr/>
          <p:nvPr/>
        </p:nvSpPr>
        <p:spPr>
          <a:xfrm>
            <a:off x="12889706" y="5985986"/>
            <a:ext cx="83189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47" name="Shape 44"/>
          <p:cNvSpPr/>
          <p:nvPr/>
        </p:nvSpPr>
        <p:spPr>
          <a:xfrm>
            <a:off x="6194941" y="6754535"/>
            <a:ext cx="7726918" cy="89630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48" name="Text 45"/>
          <p:cNvSpPr/>
          <p:nvPr/>
        </p:nvSpPr>
        <p:spPr>
          <a:xfrm>
            <a:off x="6395680" y="6882289"/>
            <a:ext cx="1140976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Fast Delivery</a:t>
            </a:r>
            <a:endParaRPr lang="en-US" sz="1550" dirty="0"/>
          </a:p>
        </p:txBody>
      </p:sp>
      <p:sp>
        <p:nvSpPr>
          <p:cNvPr id="49" name="Text 46"/>
          <p:cNvSpPr/>
          <p:nvPr/>
        </p:nvSpPr>
        <p:spPr>
          <a:xfrm>
            <a:off x="7944802" y="6882289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50" name="Text 47"/>
          <p:cNvSpPr/>
          <p:nvPr/>
        </p:nvSpPr>
        <p:spPr>
          <a:xfrm>
            <a:off x="9181028" y="6882289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51" name="Text 48"/>
          <p:cNvSpPr/>
          <p:nvPr/>
        </p:nvSpPr>
        <p:spPr>
          <a:xfrm>
            <a:off x="10417254" y="6882289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52" name="Text 49"/>
          <p:cNvSpPr/>
          <p:nvPr/>
        </p:nvSpPr>
        <p:spPr>
          <a:xfrm>
            <a:off x="11653480" y="6882289"/>
            <a:ext cx="82808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  <p:sp>
        <p:nvSpPr>
          <p:cNvPr id="53" name="Text 50"/>
          <p:cNvSpPr/>
          <p:nvPr/>
        </p:nvSpPr>
        <p:spPr>
          <a:xfrm>
            <a:off x="12889706" y="6882289"/>
            <a:ext cx="831890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00000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✔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83362"/>
            <a:ext cx="862881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Challenges from Competitors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345769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Tira (Reliance)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3686651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Backed by Reliance's strong retail and logistics network, posing a significant threat(High Risk).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884" y="2345769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1962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Purplle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3686651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Operates in a similar segment with aggressive pricing and strong outreach in Tier-2 cities (High Risk).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829895"/>
            <a:ext cx="440555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Amazon/Flipkart/Myntra/Ajio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320314"/>
            <a:ext cx="637960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 their massive user bases and ability to bundle beauty products with other categories (Medium Risk).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6884" y="4979432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8298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Sephora/Tata CliQ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320314"/>
            <a:ext cx="637972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Primarily focuses on the luxury segment, limiting its overall market reach (Low Risk).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3540" y="552807"/>
            <a:ext cx="8172807" cy="628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Revenue vs. Competitors</a:t>
            </a:r>
            <a:endParaRPr lang="en-US" sz="3950" dirty="0"/>
          </a:p>
        </p:txBody>
      </p:sp>
      <p:sp>
        <p:nvSpPr>
          <p:cNvPr id="3" name="Text 1"/>
          <p:cNvSpPr/>
          <p:nvPr/>
        </p:nvSpPr>
        <p:spPr>
          <a:xfrm>
            <a:off x="703540" y="1582936"/>
            <a:ext cx="13223319" cy="642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Here's a comparison of Nykaa's estimated annual revenue against some of its key direct competitors in the beauty and personal care market. These figures illustrate Nykaa's strong financial standing in the industry.</a:t>
            </a:r>
            <a:endParaRPr lang="en-US" sz="15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540" y="2451973"/>
            <a:ext cx="11558707" cy="5226487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093" y="433745"/>
            <a:ext cx="8389501" cy="4930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– Technology Utilization &amp; Impact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52093" y="1321118"/>
            <a:ext cx="2967871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It Happens (Action)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3825954" y="1794391"/>
            <a:ext cx="22860" cy="4935141"/>
          </a:xfrm>
          <a:prstGeom prst="roundRect">
            <a:avLst>
              <a:gd name="adj" fmla="val 289853"/>
            </a:avLst>
          </a:prstGeom>
          <a:solidFill>
            <a:srgbClr val="DDD3BA"/>
          </a:solidFill>
          <a:ln/>
        </p:spPr>
      </p:sp>
      <p:sp>
        <p:nvSpPr>
          <p:cNvPr id="5" name="Shape 3"/>
          <p:cNvSpPr/>
          <p:nvPr/>
        </p:nvSpPr>
        <p:spPr>
          <a:xfrm>
            <a:off x="3209508" y="1960364"/>
            <a:ext cx="473273" cy="22860"/>
          </a:xfrm>
          <a:prstGeom prst="roundRect">
            <a:avLst>
              <a:gd name="adj" fmla="val 289853"/>
            </a:avLst>
          </a:prstGeom>
          <a:solidFill>
            <a:srgbClr val="DDD3BA"/>
          </a:solidFill>
          <a:ln/>
        </p:spPr>
      </p:sp>
      <p:sp>
        <p:nvSpPr>
          <p:cNvPr id="6" name="Shape 4"/>
          <p:cNvSpPr/>
          <p:nvPr/>
        </p:nvSpPr>
        <p:spPr>
          <a:xfrm>
            <a:off x="3659922" y="1794391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36" y="1823918"/>
            <a:ext cx="236577" cy="295751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1076563" y="1848564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Data Unification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552093" y="2252782"/>
            <a:ext cx="2496503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Implemented “One Nykaa, One Data” project on AWS (S3, Redshift, Athena, EMR).</a:t>
            </a:r>
            <a:endParaRPr lang="en-US" sz="1200" dirty="0"/>
          </a:p>
        </p:txBody>
      </p:sp>
      <p:sp>
        <p:nvSpPr>
          <p:cNvPr id="10" name="Shape 7"/>
          <p:cNvSpPr/>
          <p:nvPr/>
        </p:nvSpPr>
        <p:spPr>
          <a:xfrm>
            <a:off x="3991987" y="2906911"/>
            <a:ext cx="473273" cy="22860"/>
          </a:xfrm>
          <a:prstGeom prst="roundRect">
            <a:avLst>
              <a:gd name="adj" fmla="val 289853"/>
            </a:avLst>
          </a:prstGeom>
          <a:solidFill>
            <a:srgbClr val="DDD3BA"/>
          </a:solidFill>
          <a:ln/>
        </p:spPr>
      </p:sp>
      <p:sp>
        <p:nvSpPr>
          <p:cNvPr id="11" name="Shape 8"/>
          <p:cNvSpPr/>
          <p:nvPr/>
        </p:nvSpPr>
        <p:spPr>
          <a:xfrm>
            <a:off x="3659922" y="2740938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9036" y="2770465"/>
            <a:ext cx="236577" cy="295751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4626173" y="2795111"/>
            <a:ext cx="207621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AI &amp; Personalization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4626173" y="3199328"/>
            <a:ext cx="2496622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Leverages AI for recommendations, AR virtual try-on, and skin analyzer tools.</a:t>
            </a:r>
            <a:endParaRPr lang="en-US" sz="1200" dirty="0"/>
          </a:p>
        </p:txBody>
      </p:sp>
      <p:sp>
        <p:nvSpPr>
          <p:cNvPr id="15" name="Shape 11"/>
          <p:cNvSpPr/>
          <p:nvPr/>
        </p:nvSpPr>
        <p:spPr>
          <a:xfrm>
            <a:off x="3209508" y="3722727"/>
            <a:ext cx="473273" cy="22860"/>
          </a:xfrm>
          <a:prstGeom prst="roundRect">
            <a:avLst>
              <a:gd name="adj" fmla="val 289853"/>
            </a:avLst>
          </a:prstGeom>
          <a:solidFill>
            <a:srgbClr val="DDD3BA"/>
          </a:solidFill>
          <a:ln/>
        </p:spPr>
      </p:sp>
      <p:sp>
        <p:nvSpPr>
          <p:cNvPr id="16" name="Shape 12"/>
          <p:cNvSpPr/>
          <p:nvPr/>
        </p:nvSpPr>
        <p:spPr>
          <a:xfrm>
            <a:off x="3659922" y="3556754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9036" y="3586282"/>
            <a:ext cx="236577" cy="295751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552093" y="3610928"/>
            <a:ext cx="2496503" cy="4929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Cloud &amp; Cost Optimization</a:t>
            </a:r>
            <a:endParaRPr lang="en-US" sz="1550" dirty="0"/>
          </a:p>
        </p:txBody>
      </p:sp>
      <p:sp>
        <p:nvSpPr>
          <p:cNvPr id="19" name="Text 14"/>
          <p:cNvSpPr/>
          <p:nvPr/>
        </p:nvSpPr>
        <p:spPr>
          <a:xfrm>
            <a:off x="552093" y="4261604"/>
            <a:ext cx="2496503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Shifted workloads to AWS EMR and optimized cloud infrastructure.</a:t>
            </a:r>
            <a:endParaRPr lang="en-US" sz="1200" dirty="0"/>
          </a:p>
        </p:txBody>
      </p:sp>
      <p:sp>
        <p:nvSpPr>
          <p:cNvPr id="20" name="Shape 15"/>
          <p:cNvSpPr/>
          <p:nvPr/>
        </p:nvSpPr>
        <p:spPr>
          <a:xfrm>
            <a:off x="3991987" y="4611529"/>
            <a:ext cx="473273" cy="22860"/>
          </a:xfrm>
          <a:prstGeom prst="roundRect">
            <a:avLst>
              <a:gd name="adj" fmla="val 289853"/>
            </a:avLst>
          </a:prstGeom>
          <a:solidFill>
            <a:srgbClr val="DDD3BA"/>
          </a:solidFill>
          <a:ln/>
        </p:spPr>
      </p:sp>
      <p:sp>
        <p:nvSpPr>
          <p:cNvPr id="21" name="Shape 16"/>
          <p:cNvSpPr/>
          <p:nvPr/>
        </p:nvSpPr>
        <p:spPr>
          <a:xfrm>
            <a:off x="3659922" y="4445556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19036" y="4475083"/>
            <a:ext cx="236577" cy="295751"/>
          </a:xfrm>
          <a:prstGeom prst="rect">
            <a:avLst/>
          </a:prstGeom>
        </p:spPr>
      </p:pic>
      <p:sp>
        <p:nvSpPr>
          <p:cNvPr id="23" name="Text 17"/>
          <p:cNvSpPr/>
          <p:nvPr/>
        </p:nvSpPr>
        <p:spPr>
          <a:xfrm>
            <a:off x="4626173" y="4499729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Logistics Tech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4626173" y="4903946"/>
            <a:ext cx="2496622" cy="10096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Expanded warehouses, offers same/next-day delivery, and piloted quick-commerce in metros.</a:t>
            </a:r>
            <a:endParaRPr lang="en-US" sz="1200" dirty="0"/>
          </a:p>
        </p:txBody>
      </p:sp>
      <p:sp>
        <p:nvSpPr>
          <p:cNvPr id="25" name="Shape 19"/>
          <p:cNvSpPr/>
          <p:nvPr/>
        </p:nvSpPr>
        <p:spPr>
          <a:xfrm>
            <a:off x="3209508" y="5503307"/>
            <a:ext cx="473273" cy="22860"/>
          </a:xfrm>
          <a:prstGeom prst="roundRect">
            <a:avLst>
              <a:gd name="adj" fmla="val 289853"/>
            </a:avLst>
          </a:prstGeom>
          <a:solidFill>
            <a:srgbClr val="DDD3BA"/>
          </a:solidFill>
          <a:ln/>
        </p:spPr>
      </p:sp>
      <p:sp>
        <p:nvSpPr>
          <p:cNvPr id="26" name="Shape 20"/>
          <p:cNvSpPr/>
          <p:nvPr/>
        </p:nvSpPr>
        <p:spPr>
          <a:xfrm>
            <a:off x="3659922" y="5337334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pic>
        <p:nvPicPr>
          <p:cNvPr id="2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19036" y="5366861"/>
            <a:ext cx="236577" cy="295751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950119" y="5391507"/>
            <a:ext cx="2098477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Analytics for Growth</a:t>
            </a:r>
            <a:endParaRPr lang="en-US" sz="1550" dirty="0"/>
          </a:p>
        </p:txBody>
      </p:sp>
      <p:sp>
        <p:nvSpPr>
          <p:cNvPr id="29" name="Text 22"/>
          <p:cNvSpPr/>
          <p:nvPr/>
        </p:nvSpPr>
        <p:spPr>
          <a:xfrm>
            <a:off x="552093" y="5795724"/>
            <a:ext cx="2496503" cy="7572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Utilizes real-time insights for cross-sell, upsell, and private-label strategies.</a:t>
            </a:r>
            <a:endParaRPr lang="en-US" sz="1200" dirty="0"/>
          </a:p>
        </p:txBody>
      </p:sp>
      <p:sp>
        <p:nvSpPr>
          <p:cNvPr id="30" name="Text 23"/>
          <p:cNvSpPr/>
          <p:nvPr/>
        </p:nvSpPr>
        <p:spPr>
          <a:xfrm>
            <a:off x="7515225" y="1321118"/>
            <a:ext cx="2366367" cy="295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The Impact</a:t>
            </a:r>
            <a:endParaRPr lang="en-US" sz="1850" dirty="0"/>
          </a:p>
        </p:txBody>
      </p:sp>
      <p:sp>
        <p:nvSpPr>
          <p:cNvPr id="31" name="Shape 24"/>
          <p:cNvSpPr/>
          <p:nvPr/>
        </p:nvSpPr>
        <p:spPr>
          <a:xfrm>
            <a:off x="7515225" y="1794391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2" name="Text 25"/>
          <p:cNvSpPr/>
          <p:nvPr/>
        </p:nvSpPr>
        <p:spPr>
          <a:xfrm>
            <a:off x="7574340" y="1823918"/>
            <a:ext cx="23657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1850" dirty="0"/>
          </a:p>
        </p:txBody>
      </p:sp>
      <p:sp>
        <p:nvSpPr>
          <p:cNvPr id="33" name="Text 26"/>
          <p:cNvSpPr/>
          <p:nvPr/>
        </p:nvSpPr>
        <p:spPr>
          <a:xfrm>
            <a:off x="8027908" y="1848564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Faster Decisions</a:t>
            </a:r>
            <a:endParaRPr lang="en-US" sz="1550" dirty="0"/>
          </a:p>
        </p:txBody>
      </p:sp>
      <p:sp>
        <p:nvSpPr>
          <p:cNvPr id="34" name="Text 27"/>
          <p:cNvSpPr/>
          <p:nvPr/>
        </p:nvSpPr>
        <p:spPr>
          <a:xfrm>
            <a:off x="8027908" y="2252782"/>
            <a:ext cx="6058019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Reports generated in 4–5 hours (from 2-3 weeks); hourly updates for agile decision-making.</a:t>
            </a:r>
            <a:endParaRPr lang="en-US" sz="1200" dirty="0"/>
          </a:p>
        </p:txBody>
      </p:sp>
      <p:sp>
        <p:nvSpPr>
          <p:cNvPr id="35" name="Shape 28"/>
          <p:cNvSpPr/>
          <p:nvPr/>
        </p:nvSpPr>
        <p:spPr>
          <a:xfrm>
            <a:off x="7515225" y="3073122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36" name="Text 29"/>
          <p:cNvSpPr/>
          <p:nvPr/>
        </p:nvSpPr>
        <p:spPr>
          <a:xfrm>
            <a:off x="7574340" y="3102650"/>
            <a:ext cx="23657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1850" dirty="0"/>
          </a:p>
        </p:txBody>
      </p:sp>
      <p:sp>
        <p:nvSpPr>
          <p:cNvPr id="37" name="Text 30"/>
          <p:cNvSpPr/>
          <p:nvPr/>
        </p:nvSpPr>
        <p:spPr>
          <a:xfrm>
            <a:off x="8027908" y="3127296"/>
            <a:ext cx="2338030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Enhanced Engagement</a:t>
            </a:r>
            <a:endParaRPr lang="en-US" sz="1550" dirty="0"/>
          </a:p>
        </p:txBody>
      </p:sp>
      <p:sp>
        <p:nvSpPr>
          <p:cNvPr id="38" name="Text 31"/>
          <p:cNvSpPr/>
          <p:nvPr/>
        </p:nvSpPr>
        <p:spPr>
          <a:xfrm>
            <a:off x="8027908" y="3531513"/>
            <a:ext cx="6058019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customer engagement, improved conversion rates, and stronger brand loyalty.</a:t>
            </a:r>
            <a:endParaRPr lang="en-US" sz="1200" dirty="0"/>
          </a:p>
        </p:txBody>
      </p:sp>
      <p:sp>
        <p:nvSpPr>
          <p:cNvPr id="39" name="Shape 32"/>
          <p:cNvSpPr/>
          <p:nvPr/>
        </p:nvSpPr>
        <p:spPr>
          <a:xfrm>
            <a:off x="7515225" y="4351853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0" name="Text 33"/>
          <p:cNvSpPr/>
          <p:nvPr/>
        </p:nvSpPr>
        <p:spPr>
          <a:xfrm>
            <a:off x="7574340" y="4381381"/>
            <a:ext cx="23657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1850" dirty="0"/>
          </a:p>
        </p:txBody>
      </p:sp>
      <p:sp>
        <p:nvSpPr>
          <p:cNvPr id="41" name="Text 34"/>
          <p:cNvSpPr/>
          <p:nvPr/>
        </p:nvSpPr>
        <p:spPr>
          <a:xfrm>
            <a:off x="8027908" y="4406027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Cost Savings</a:t>
            </a:r>
            <a:endParaRPr lang="en-US" sz="1550" dirty="0"/>
          </a:p>
        </p:txBody>
      </p:sp>
      <p:sp>
        <p:nvSpPr>
          <p:cNvPr id="42" name="Text 35"/>
          <p:cNvSpPr/>
          <p:nvPr/>
        </p:nvSpPr>
        <p:spPr>
          <a:xfrm>
            <a:off x="8027908" y="4810244"/>
            <a:ext cx="6058019" cy="2524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Achieved a 30% reduction in core software costs.</a:t>
            </a:r>
            <a:endParaRPr lang="en-US" sz="1200" dirty="0"/>
          </a:p>
        </p:txBody>
      </p:sp>
      <p:sp>
        <p:nvSpPr>
          <p:cNvPr id="43" name="Shape 36"/>
          <p:cNvSpPr/>
          <p:nvPr/>
        </p:nvSpPr>
        <p:spPr>
          <a:xfrm>
            <a:off x="7515225" y="5378172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4" name="Text 37"/>
          <p:cNvSpPr/>
          <p:nvPr/>
        </p:nvSpPr>
        <p:spPr>
          <a:xfrm>
            <a:off x="7574340" y="5407700"/>
            <a:ext cx="23657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1850" dirty="0"/>
          </a:p>
        </p:txBody>
      </p:sp>
      <p:sp>
        <p:nvSpPr>
          <p:cNvPr id="45" name="Text 38"/>
          <p:cNvSpPr/>
          <p:nvPr/>
        </p:nvSpPr>
        <p:spPr>
          <a:xfrm>
            <a:off x="8027908" y="5432346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Competitive Edge</a:t>
            </a:r>
            <a:endParaRPr lang="en-US" sz="1550" dirty="0"/>
          </a:p>
        </p:txBody>
      </p:sp>
      <p:sp>
        <p:nvSpPr>
          <p:cNvPr id="46" name="Text 39"/>
          <p:cNvSpPr/>
          <p:nvPr/>
        </p:nvSpPr>
        <p:spPr>
          <a:xfrm>
            <a:off x="8027908" y="5836563"/>
            <a:ext cx="6058019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Ensures faster fulfillment, improved customer satisfaction, and a significant competitive advantage.</a:t>
            </a:r>
            <a:endParaRPr lang="en-US" sz="1200" dirty="0"/>
          </a:p>
        </p:txBody>
      </p:sp>
      <p:sp>
        <p:nvSpPr>
          <p:cNvPr id="47" name="Shape 40"/>
          <p:cNvSpPr/>
          <p:nvPr/>
        </p:nvSpPr>
        <p:spPr>
          <a:xfrm>
            <a:off x="7515225" y="6656903"/>
            <a:ext cx="354925" cy="354925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8" name="Text 41"/>
          <p:cNvSpPr/>
          <p:nvPr/>
        </p:nvSpPr>
        <p:spPr>
          <a:xfrm>
            <a:off x="7574340" y="6686431"/>
            <a:ext cx="236577" cy="2957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8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5</a:t>
            </a:r>
            <a:endParaRPr lang="en-US" sz="1850" dirty="0"/>
          </a:p>
        </p:txBody>
      </p:sp>
      <p:sp>
        <p:nvSpPr>
          <p:cNvPr id="49" name="Text 42"/>
          <p:cNvSpPr/>
          <p:nvPr/>
        </p:nvSpPr>
        <p:spPr>
          <a:xfrm>
            <a:off x="8027908" y="6711077"/>
            <a:ext cx="1972032" cy="246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Revenue Growth</a:t>
            </a:r>
            <a:endParaRPr lang="en-US" sz="1550" dirty="0"/>
          </a:p>
        </p:txBody>
      </p:sp>
      <p:sp>
        <p:nvSpPr>
          <p:cNvPr id="50" name="Text 43"/>
          <p:cNvSpPr/>
          <p:nvPr/>
        </p:nvSpPr>
        <p:spPr>
          <a:xfrm>
            <a:off x="8027908" y="7115294"/>
            <a:ext cx="6058019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Private-label revenue grew 55% YoY, boosting Gross Merchandise Value (GMV) by 25%.</a:t>
            </a:r>
            <a:endParaRPr lang="en-US" sz="1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9368"/>
            <a:ext cx="649414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SWOT Analysis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71775"/>
            <a:ext cx="3048000" cy="188380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4882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Strengths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5372814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Strong authenticity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815013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Omnichannel presence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793790" y="6257211"/>
            <a:ext cx="3048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Wide selection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5278" y="2771775"/>
            <a:ext cx="3048119" cy="188380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125278" y="4882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Weaknesses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4125278" y="537281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competition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4125278" y="581501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Premium pricing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4125278" y="625721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Dependency on logistics</a:t>
            </a:r>
            <a:endParaRPr lang="en-US" sz="175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6884" y="2771775"/>
            <a:ext cx="3048119" cy="1883807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456884" y="4882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Opportunities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456884" y="5372814"/>
            <a:ext cx="304811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Expansion into men’s grooming and Fashion</a:t>
            </a:r>
            <a:endParaRPr lang="en-US" sz="1750" dirty="0"/>
          </a:p>
        </p:txBody>
      </p:sp>
      <p:sp>
        <p:nvSpPr>
          <p:cNvPr id="16" name="Text 11"/>
          <p:cNvSpPr/>
          <p:nvPr/>
        </p:nvSpPr>
        <p:spPr>
          <a:xfrm>
            <a:off x="7456884" y="6177915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International markets</a:t>
            </a:r>
            <a:endParaRPr lang="en-US" sz="1750" dirty="0"/>
          </a:p>
        </p:txBody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8491" y="2771775"/>
            <a:ext cx="3048119" cy="1883807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10788491" y="488239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Threats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10788491" y="5372814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Market saturation</a:t>
            </a:r>
            <a:endParaRPr lang="en-US" sz="1750" dirty="0"/>
          </a:p>
        </p:txBody>
      </p:sp>
      <p:sp>
        <p:nvSpPr>
          <p:cNvPr id="20" name="Text 14"/>
          <p:cNvSpPr/>
          <p:nvPr/>
        </p:nvSpPr>
        <p:spPr>
          <a:xfrm>
            <a:off x="10788491" y="5815013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Rising competition</a:t>
            </a:r>
            <a:endParaRPr lang="en-US" sz="1750" dirty="0"/>
          </a:p>
        </p:txBody>
      </p:sp>
      <p:sp>
        <p:nvSpPr>
          <p:cNvPr id="21" name="Text 15"/>
          <p:cNvSpPr/>
          <p:nvPr/>
        </p:nvSpPr>
        <p:spPr>
          <a:xfrm>
            <a:off x="10788491" y="6257211"/>
            <a:ext cx="304811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Tech disruptions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6482"/>
            <a:ext cx="124701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Why Nykaa is Unique &amp; Sustains in Market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8889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773323"/>
            <a:ext cx="302645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Omnichannel Model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1028224" y="326374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Combines online platform with 160+ offline stores across India.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538889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7733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Strong Brand Trust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5451396" y="326374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Known for authenticity, especially in beauty &amp; personal care.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538889"/>
            <a:ext cx="4196358" cy="2039422"/>
          </a:xfrm>
          <a:prstGeom prst="roundRect">
            <a:avLst>
              <a:gd name="adj" fmla="val 4671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773323"/>
            <a:ext cx="372749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Content-to-Commerce Strategy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9874568" y="3618071"/>
            <a:ext cx="372749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Engages users through tutorials, influencer content, and beauty.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480512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1028224" y="5039558"/>
            <a:ext cx="331410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First-Mover Advantage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028224" y="552997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Among the first Indian startups focused solely on beauty e-commerce.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5216962" y="480512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6" name="Text 14"/>
          <p:cNvSpPr/>
          <p:nvPr/>
        </p:nvSpPr>
        <p:spPr>
          <a:xfrm>
            <a:off x="5451396" y="50395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Private Labels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5451396" y="552997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High-margin in-house brands like Nykaa Cosmetics boost profitability.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9640133" y="4805124"/>
            <a:ext cx="4196358" cy="2047994"/>
          </a:xfrm>
          <a:prstGeom prst="roundRect">
            <a:avLst>
              <a:gd name="adj" fmla="val 4652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9" name="Text 17"/>
          <p:cNvSpPr/>
          <p:nvPr/>
        </p:nvSpPr>
        <p:spPr>
          <a:xfrm>
            <a:off x="9874568" y="50395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Customer Loyalty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9874568" y="5529977"/>
            <a:ext cx="37274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Nykaa has a strong, repeat customer base—especially urban women.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1016" y="744022"/>
            <a:ext cx="7674769" cy="13120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en-US" sz="41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Nykaa’s Current Strategic Focus Areas</a:t>
            </a:r>
            <a:endParaRPr lang="en-US" sz="4100" dirty="0"/>
          </a:p>
        </p:txBody>
      </p:sp>
      <p:sp>
        <p:nvSpPr>
          <p:cNvPr id="4" name="Shape 1"/>
          <p:cNvSpPr/>
          <p:nvPr/>
        </p:nvSpPr>
        <p:spPr>
          <a:xfrm>
            <a:off x="6221016" y="2370892"/>
            <a:ext cx="7674769" cy="2452330"/>
          </a:xfrm>
          <a:prstGeom prst="roundRect">
            <a:avLst>
              <a:gd name="adj" fmla="val 359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38543" y="2588419"/>
            <a:ext cx="6264712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Fashion – Expanding Lifestyle Portfolio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38543" y="3042285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Focused on apparel, accessories, and footwear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438543" y="3451503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Features premium &amp; emerging Indian brands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438543" y="3860721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Dedicated app for Gen Z &amp; millennial audience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6438543" y="4269938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Expanding own labels like 20 Dresses and Likha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21016" y="5033129"/>
            <a:ext cx="7674769" cy="2452330"/>
          </a:xfrm>
          <a:prstGeom prst="roundRect">
            <a:avLst>
              <a:gd name="adj" fmla="val 3595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38543" y="5250656"/>
            <a:ext cx="6453307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Man – Tapping Male Grooming Segment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38543" y="5704523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India’s first dedicated grooming platform for men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6438543" y="6113740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Offers skincare, haircare, beard care, and wellness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6438543" y="6522958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Targets fast-growing male grooming market in urban India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6438543" y="6932176"/>
            <a:ext cx="7239714" cy="335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600"/>
              </a:lnSpc>
              <a:buSzPct val="100000"/>
              <a:buChar char="•"/>
            </a:pPr>
            <a:r>
              <a:rPr lang="en-US" sz="16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Partners with popular brands like The Man Company and Beardo</a:t>
            </a:r>
            <a:endParaRPr lang="en-US" sz="16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16625" y="484465"/>
            <a:ext cx="5864543" cy="55042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 Suggestions for Nykaa</a:t>
            </a:r>
            <a:endParaRPr lang="en-US" sz="3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625" y="1387197"/>
            <a:ext cx="3184088" cy="196786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6625" y="3531156"/>
            <a:ext cx="318408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 Customer Service: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Enhance response time and resolution efficiency.</a:t>
            </a:r>
            <a:endParaRPr lang="en-US" sz="13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0860" y="1387197"/>
            <a:ext cx="3184208" cy="19679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020860" y="3531275"/>
            <a:ext cx="318420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 Physical Stores: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Increase footprint in Tier II cities for wider reach.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5214" y="1387197"/>
            <a:ext cx="3184208" cy="19679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25214" y="3531275"/>
            <a:ext cx="318420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Focus More on Men’s Grooming: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Aggressively target the growing men's personal care market.</a:t>
            </a:r>
            <a:endParaRPr lang="en-US" sz="135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29568" y="1387197"/>
            <a:ext cx="3184208" cy="196798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29568" y="3531275"/>
            <a:ext cx="318420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Partner with Regional Influencers: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Leverage local voices for authentic marketing.</a:t>
            </a:r>
            <a:endParaRPr lang="en-US" sz="1350" dirty="0"/>
          </a:p>
        </p:txBody>
      </p:sp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25" y="4817507"/>
            <a:ext cx="3184088" cy="1967865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16625" y="6961465"/>
            <a:ext cx="3184088" cy="8458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Invest in AR/VR Features: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Integrate virtual try-on experiences for enhanced app engagement.</a:t>
            </a:r>
            <a:endParaRPr lang="en-US" sz="1350" dirty="0"/>
          </a:p>
        </p:txBody>
      </p:sp>
      <p:pic>
        <p:nvPicPr>
          <p:cNvPr id="13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0860" y="4817507"/>
            <a:ext cx="3184208" cy="1967984"/>
          </a:xfrm>
          <a:prstGeom prst="rect">
            <a:avLst/>
          </a:prstGeom>
        </p:spPr>
      </p:pic>
      <p:sp>
        <p:nvSpPr>
          <p:cNvPr id="14" name="Text 6"/>
          <p:cNvSpPr/>
          <p:nvPr/>
        </p:nvSpPr>
        <p:spPr>
          <a:xfrm>
            <a:off x="4020860" y="6961584"/>
            <a:ext cx="3184208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 Competitor Discounts: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Adjust pricing strategies and offer competitive discounts based on competitor analysis.</a:t>
            </a:r>
            <a:endParaRPr lang="en-US" sz="13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94547"/>
            <a:ext cx="721137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Where is Nykaa Headed?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434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878860" y="50859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121354"/>
            <a:ext cx="5642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Improve AI-powered personalization on app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7456884" y="504348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7541955" y="5085993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194000" y="5121354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Expanding to international markets (Middle East, Southeast Asia)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93790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878860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3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530906" y="6361509"/>
            <a:ext cx="5642491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Launching new in-house sustainable product lines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7456884" y="628364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7EDD4"/>
          </a:solidFill>
          <a:ln w="7620">
            <a:solidFill>
              <a:srgbClr val="DDD3BA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541955" y="6326148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4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8194000" y="6361509"/>
            <a:ext cx="56426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Increasing focus on fashion vertical (Nykaa Fashion)</a:t>
            </a:r>
            <a:endParaRPr lang="en-US" sz="2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273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3" name="Text 1"/>
          <p:cNvSpPr/>
          <p:nvPr/>
        </p:nvSpPr>
        <p:spPr>
          <a:xfrm>
            <a:off x="793790" y="249435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06133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51052"/>
            <a:ext cx="6244709" cy="10629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continues to be a leader in the beauty tech space with innovation, strong brand trust, and consumer engagement.</a:t>
            </a:r>
            <a:endParaRPr lang="en-US" sz="22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1978462"/>
            <a:ext cx="6244709" cy="427267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2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86753" y="539591"/>
            <a:ext cx="5038606" cy="6131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Company Overview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686753" y="1741408"/>
            <a:ext cx="3787140" cy="1761530"/>
          </a:xfrm>
          <a:prstGeom prst="roundRect">
            <a:avLst>
              <a:gd name="adj" fmla="val 6229"/>
            </a:avLst>
          </a:prstGeom>
          <a:solidFill>
            <a:srgbClr val="FFFDFA"/>
          </a:solidFill>
          <a:ln/>
        </p:spPr>
      </p:sp>
      <p:sp>
        <p:nvSpPr>
          <p:cNvPr id="5" name="Shape 2"/>
          <p:cNvSpPr/>
          <p:nvPr/>
        </p:nvSpPr>
        <p:spPr>
          <a:xfrm>
            <a:off x="686753" y="1718548"/>
            <a:ext cx="3787140" cy="91440"/>
          </a:xfrm>
          <a:prstGeom prst="roundRect">
            <a:avLst>
              <a:gd name="adj" fmla="val 90126"/>
            </a:avLst>
          </a:prstGeom>
          <a:solidFill>
            <a:srgbClr val="B88E23"/>
          </a:solidFill>
          <a:ln/>
        </p:spPr>
      </p:sp>
      <p:sp>
        <p:nvSpPr>
          <p:cNvPr id="6" name="Shape 3"/>
          <p:cNvSpPr/>
          <p:nvPr/>
        </p:nvSpPr>
        <p:spPr>
          <a:xfrm>
            <a:off x="2286000" y="1447086"/>
            <a:ext cx="588645" cy="588645"/>
          </a:xfrm>
          <a:prstGeom prst="roundRect">
            <a:avLst>
              <a:gd name="adj" fmla="val 155340"/>
            </a:avLst>
          </a:prstGeom>
          <a:solidFill>
            <a:srgbClr val="B88E23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2570" y="1594247"/>
            <a:ext cx="235387" cy="294323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05828" y="2231946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Founding</a:t>
            </a:r>
            <a:endParaRPr lang="en-US" sz="1900" dirty="0"/>
          </a:p>
        </p:txBody>
      </p:sp>
      <p:sp>
        <p:nvSpPr>
          <p:cNvPr id="9" name="Text 5"/>
          <p:cNvSpPr/>
          <p:nvPr/>
        </p:nvSpPr>
        <p:spPr>
          <a:xfrm>
            <a:off x="905828" y="2656165"/>
            <a:ext cx="3348990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Established in 2012 by Falguni Nayar.</a:t>
            </a:r>
            <a:endParaRPr lang="en-US" sz="1500" dirty="0"/>
          </a:p>
        </p:txBody>
      </p:sp>
      <p:sp>
        <p:nvSpPr>
          <p:cNvPr id="10" name="Shape 6"/>
          <p:cNvSpPr/>
          <p:nvPr/>
        </p:nvSpPr>
        <p:spPr>
          <a:xfrm>
            <a:off x="4670108" y="1741408"/>
            <a:ext cx="3787140" cy="1761530"/>
          </a:xfrm>
          <a:prstGeom prst="roundRect">
            <a:avLst>
              <a:gd name="adj" fmla="val 6229"/>
            </a:avLst>
          </a:prstGeom>
          <a:solidFill>
            <a:srgbClr val="FFFDFA"/>
          </a:solidFill>
          <a:ln/>
        </p:spPr>
      </p:sp>
      <p:sp>
        <p:nvSpPr>
          <p:cNvPr id="11" name="Shape 7"/>
          <p:cNvSpPr/>
          <p:nvPr/>
        </p:nvSpPr>
        <p:spPr>
          <a:xfrm>
            <a:off x="4670108" y="1718548"/>
            <a:ext cx="3787140" cy="91440"/>
          </a:xfrm>
          <a:prstGeom prst="roundRect">
            <a:avLst>
              <a:gd name="adj" fmla="val 90126"/>
            </a:avLst>
          </a:prstGeom>
          <a:solidFill>
            <a:srgbClr val="B88E23"/>
          </a:solidFill>
          <a:ln/>
        </p:spPr>
      </p:sp>
      <p:sp>
        <p:nvSpPr>
          <p:cNvPr id="12" name="Shape 8"/>
          <p:cNvSpPr/>
          <p:nvPr/>
        </p:nvSpPr>
        <p:spPr>
          <a:xfrm>
            <a:off x="6269355" y="1447086"/>
            <a:ext cx="588645" cy="588645"/>
          </a:xfrm>
          <a:prstGeom prst="roundRect">
            <a:avLst>
              <a:gd name="adj" fmla="val 155340"/>
            </a:avLst>
          </a:prstGeom>
          <a:solidFill>
            <a:srgbClr val="B88E23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5925" y="1594247"/>
            <a:ext cx="235387" cy="294323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4889183" y="2231946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Market Leadership</a:t>
            </a:r>
            <a:endParaRPr lang="en-US" sz="1900" dirty="0"/>
          </a:p>
        </p:txBody>
      </p:sp>
      <p:sp>
        <p:nvSpPr>
          <p:cNvPr id="15" name="Text 10"/>
          <p:cNvSpPr/>
          <p:nvPr/>
        </p:nvSpPr>
        <p:spPr>
          <a:xfrm>
            <a:off x="4889183" y="2656165"/>
            <a:ext cx="3348990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India’s leading beauty &amp; wellness e-commerce platform.</a:t>
            </a:r>
            <a:endParaRPr lang="en-US" sz="1500" dirty="0"/>
          </a:p>
        </p:txBody>
      </p:sp>
      <p:sp>
        <p:nvSpPr>
          <p:cNvPr id="16" name="Shape 11"/>
          <p:cNvSpPr/>
          <p:nvPr/>
        </p:nvSpPr>
        <p:spPr>
          <a:xfrm>
            <a:off x="686753" y="3993475"/>
            <a:ext cx="3787140" cy="1761530"/>
          </a:xfrm>
          <a:prstGeom prst="roundRect">
            <a:avLst>
              <a:gd name="adj" fmla="val 6229"/>
            </a:avLst>
          </a:prstGeom>
          <a:solidFill>
            <a:srgbClr val="FFFDFA"/>
          </a:solidFill>
          <a:ln/>
        </p:spPr>
      </p:sp>
      <p:sp>
        <p:nvSpPr>
          <p:cNvPr id="17" name="Shape 12"/>
          <p:cNvSpPr/>
          <p:nvPr/>
        </p:nvSpPr>
        <p:spPr>
          <a:xfrm>
            <a:off x="686753" y="3970615"/>
            <a:ext cx="3787140" cy="91440"/>
          </a:xfrm>
          <a:prstGeom prst="roundRect">
            <a:avLst>
              <a:gd name="adj" fmla="val 90126"/>
            </a:avLst>
          </a:prstGeom>
          <a:solidFill>
            <a:srgbClr val="B88E23"/>
          </a:solidFill>
          <a:ln/>
        </p:spPr>
      </p:sp>
      <p:sp>
        <p:nvSpPr>
          <p:cNvPr id="18" name="Shape 13"/>
          <p:cNvSpPr/>
          <p:nvPr/>
        </p:nvSpPr>
        <p:spPr>
          <a:xfrm>
            <a:off x="2286000" y="3699153"/>
            <a:ext cx="588645" cy="588645"/>
          </a:xfrm>
          <a:prstGeom prst="roundRect">
            <a:avLst>
              <a:gd name="adj" fmla="val 155340"/>
            </a:avLst>
          </a:prstGeom>
          <a:solidFill>
            <a:srgbClr val="B88E23"/>
          </a:solidFill>
          <a:ln/>
        </p:spPr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2570" y="3846314"/>
            <a:ext cx="235387" cy="294323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905828" y="4484013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Range</a:t>
            </a:r>
            <a:endParaRPr lang="en-US" sz="1900" dirty="0"/>
          </a:p>
        </p:txBody>
      </p:sp>
      <p:sp>
        <p:nvSpPr>
          <p:cNvPr id="21" name="Text 15"/>
          <p:cNvSpPr/>
          <p:nvPr/>
        </p:nvSpPr>
        <p:spPr>
          <a:xfrm>
            <a:off x="905828" y="4908233"/>
            <a:ext cx="3348990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Offers over 4000 brands, including its own private labels.</a:t>
            </a:r>
            <a:endParaRPr lang="en-US" sz="1500" dirty="0"/>
          </a:p>
        </p:txBody>
      </p:sp>
      <p:sp>
        <p:nvSpPr>
          <p:cNvPr id="22" name="Shape 16"/>
          <p:cNvSpPr/>
          <p:nvPr/>
        </p:nvSpPr>
        <p:spPr>
          <a:xfrm>
            <a:off x="4670108" y="3993475"/>
            <a:ext cx="3787140" cy="1761530"/>
          </a:xfrm>
          <a:prstGeom prst="roundRect">
            <a:avLst>
              <a:gd name="adj" fmla="val 6229"/>
            </a:avLst>
          </a:prstGeom>
          <a:solidFill>
            <a:srgbClr val="FFFDFA"/>
          </a:solidFill>
          <a:ln/>
        </p:spPr>
      </p:sp>
      <p:sp>
        <p:nvSpPr>
          <p:cNvPr id="23" name="Shape 17"/>
          <p:cNvSpPr/>
          <p:nvPr/>
        </p:nvSpPr>
        <p:spPr>
          <a:xfrm>
            <a:off x="4670108" y="3970615"/>
            <a:ext cx="3787140" cy="91440"/>
          </a:xfrm>
          <a:prstGeom prst="roundRect">
            <a:avLst>
              <a:gd name="adj" fmla="val 90126"/>
            </a:avLst>
          </a:prstGeom>
          <a:solidFill>
            <a:srgbClr val="B88E23"/>
          </a:solidFill>
          <a:ln/>
        </p:spPr>
      </p:sp>
      <p:sp>
        <p:nvSpPr>
          <p:cNvPr id="24" name="Shape 18"/>
          <p:cNvSpPr/>
          <p:nvPr/>
        </p:nvSpPr>
        <p:spPr>
          <a:xfrm>
            <a:off x="6269355" y="3699153"/>
            <a:ext cx="588645" cy="588645"/>
          </a:xfrm>
          <a:prstGeom prst="roundRect">
            <a:avLst>
              <a:gd name="adj" fmla="val 155340"/>
            </a:avLst>
          </a:prstGeom>
          <a:solidFill>
            <a:srgbClr val="B88E23"/>
          </a:solidFill>
          <a:ln/>
        </p:spPr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5925" y="3846314"/>
            <a:ext cx="235387" cy="29432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4889183" y="4484013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Channels</a:t>
            </a:r>
            <a:endParaRPr lang="en-US" sz="1900" dirty="0"/>
          </a:p>
        </p:txBody>
      </p:sp>
      <p:sp>
        <p:nvSpPr>
          <p:cNvPr id="27" name="Text 20"/>
          <p:cNvSpPr/>
          <p:nvPr/>
        </p:nvSpPr>
        <p:spPr>
          <a:xfrm>
            <a:off x="4889183" y="4908233"/>
            <a:ext cx="3348990" cy="62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Operates through Nykaa (beauty), Nykaa Fashion, and Nykaa Man.</a:t>
            </a:r>
            <a:endParaRPr lang="en-US" sz="1500" dirty="0"/>
          </a:p>
        </p:txBody>
      </p:sp>
      <p:sp>
        <p:nvSpPr>
          <p:cNvPr id="28" name="Shape 21"/>
          <p:cNvSpPr/>
          <p:nvPr/>
        </p:nvSpPr>
        <p:spPr>
          <a:xfrm>
            <a:off x="686753" y="6245543"/>
            <a:ext cx="7770495" cy="1447681"/>
          </a:xfrm>
          <a:prstGeom prst="roundRect">
            <a:avLst>
              <a:gd name="adj" fmla="val 7580"/>
            </a:avLst>
          </a:prstGeom>
          <a:solidFill>
            <a:srgbClr val="FFFDFA"/>
          </a:solidFill>
          <a:ln/>
        </p:spPr>
      </p:sp>
      <p:sp>
        <p:nvSpPr>
          <p:cNvPr id="29" name="Shape 22"/>
          <p:cNvSpPr/>
          <p:nvPr/>
        </p:nvSpPr>
        <p:spPr>
          <a:xfrm>
            <a:off x="686753" y="6222683"/>
            <a:ext cx="7770495" cy="91440"/>
          </a:xfrm>
          <a:prstGeom prst="roundRect">
            <a:avLst>
              <a:gd name="adj" fmla="val 90126"/>
            </a:avLst>
          </a:prstGeom>
          <a:solidFill>
            <a:srgbClr val="B88E23"/>
          </a:solidFill>
          <a:ln/>
        </p:spPr>
      </p:sp>
      <p:sp>
        <p:nvSpPr>
          <p:cNvPr id="30" name="Shape 23"/>
          <p:cNvSpPr/>
          <p:nvPr/>
        </p:nvSpPr>
        <p:spPr>
          <a:xfrm>
            <a:off x="4277678" y="5951220"/>
            <a:ext cx="588645" cy="588645"/>
          </a:xfrm>
          <a:prstGeom prst="roundRect">
            <a:avLst>
              <a:gd name="adj" fmla="val 155340"/>
            </a:avLst>
          </a:prstGeom>
          <a:solidFill>
            <a:srgbClr val="B88E23"/>
          </a:solidFill>
          <a:ln/>
        </p:spPr>
      </p:sp>
      <p:pic>
        <p:nvPicPr>
          <p:cNvPr id="31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54247" y="6098381"/>
            <a:ext cx="235387" cy="294323"/>
          </a:xfrm>
          <a:prstGeom prst="rect">
            <a:avLst/>
          </a:prstGeom>
        </p:spPr>
      </p:pic>
      <p:sp>
        <p:nvSpPr>
          <p:cNvPr id="32" name="Text 24"/>
          <p:cNvSpPr/>
          <p:nvPr/>
        </p:nvSpPr>
        <p:spPr>
          <a:xfrm>
            <a:off x="905828" y="6736080"/>
            <a:ext cx="2452688" cy="306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Public Listing</a:t>
            </a:r>
            <a:endParaRPr lang="en-US" sz="1900" dirty="0"/>
          </a:p>
        </p:txBody>
      </p:sp>
      <p:sp>
        <p:nvSpPr>
          <p:cNvPr id="33" name="Text 25"/>
          <p:cNvSpPr/>
          <p:nvPr/>
        </p:nvSpPr>
        <p:spPr>
          <a:xfrm>
            <a:off x="905828" y="7160300"/>
            <a:ext cx="7332345" cy="313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Listed on NSE &amp; BSE stock exchanges in 2021.</a:t>
            </a:r>
            <a:endParaRPr lang="en-US" sz="1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9535"/>
            <a:ext cx="111740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Nykaa Operates (Business Model)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42103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511623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Shape 3"/>
          <p:cNvSpPr/>
          <p:nvPr/>
        </p:nvSpPr>
        <p:spPr>
          <a:xfrm>
            <a:off x="3657540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614" y="2372082"/>
            <a:ext cx="272177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31090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Hybrid Model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3599497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Nykaa works in both inventory model and marketplace model.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7428548" y="2542103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0" name="Shape 7"/>
          <p:cNvSpPr/>
          <p:nvPr/>
        </p:nvSpPr>
        <p:spPr>
          <a:xfrm>
            <a:off x="7428548" y="2511623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1" name="Shape 8"/>
          <p:cNvSpPr/>
          <p:nvPr/>
        </p:nvSpPr>
        <p:spPr>
          <a:xfrm>
            <a:off x="10292298" y="2201942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2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6371" y="2372082"/>
            <a:ext cx="272177" cy="340162"/>
          </a:xfrm>
          <a:prstGeom prst="rect">
            <a:avLst/>
          </a:prstGeom>
        </p:spPr>
      </p:pic>
      <p:sp>
        <p:nvSpPr>
          <p:cNvPr id="13" name="Text 9"/>
          <p:cNvSpPr/>
          <p:nvPr/>
        </p:nvSpPr>
        <p:spPr>
          <a:xfrm>
            <a:off x="7685842" y="3109079"/>
            <a:ext cx="33837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Omnichannel Presence</a:t>
            </a:r>
            <a:endParaRPr lang="en-US" sz="2200" dirty="0"/>
          </a:p>
        </p:txBody>
      </p:sp>
      <p:sp>
        <p:nvSpPr>
          <p:cNvPr id="14" name="Text 10"/>
          <p:cNvSpPr/>
          <p:nvPr/>
        </p:nvSpPr>
        <p:spPr>
          <a:xfrm>
            <a:off x="7685842" y="3599497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 website/app + offline stores.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793790" y="5149572"/>
            <a:ext cx="6407944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16" name="Shape 12"/>
          <p:cNvSpPr/>
          <p:nvPr/>
        </p:nvSpPr>
        <p:spPr>
          <a:xfrm>
            <a:off x="793790" y="5119092"/>
            <a:ext cx="6407944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Shape 13"/>
          <p:cNvSpPr/>
          <p:nvPr/>
        </p:nvSpPr>
        <p:spPr>
          <a:xfrm>
            <a:off x="3657540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1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1614" y="4979551"/>
            <a:ext cx="272177" cy="340162"/>
          </a:xfrm>
          <a:prstGeom prst="rect">
            <a:avLst/>
          </a:prstGeom>
        </p:spPr>
      </p:pic>
      <p:sp>
        <p:nvSpPr>
          <p:cNvPr id="19" name="Text 14"/>
          <p:cNvSpPr/>
          <p:nvPr/>
        </p:nvSpPr>
        <p:spPr>
          <a:xfrm>
            <a:off x="1051084" y="5716548"/>
            <a:ext cx="369260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Diverse Revenue Streams</a:t>
            </a:r>
            <a:endParaRPr lang="en-US" sz="2200" dirty="0"/>
          </a:p>
        </p:txBody>
      </p:sp>
      <p:sp>
        <p:nvSpPr>
          <p:cNvPr id="20" name="Text 15"/>
          <p:cNvSpPr/>
          <p:nvPr/>
        </p:nvSpPr>
        <p:spPr>
          <a:xfrm>
            <a:off x="1051084" y="6206966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Product sales, private label, influencer marketing, fashion vertical.</a:t>
            </a:r>
            <a:endParaRPr lang="en-US" sz="1750" dirty="0"/>
          </a:p>
        </p:txBody>
      </p:sp>
      <p:sp>
        <p:nvSpPr>
          <p:cNvPr id="21" name="Shape 16"/>
          <p:cNvSpPr/>
          <p:nvPr/>
        </p:nvSpPr>
        <p:spPr>
          <a:xfrm>
            <a:off x="7428548" y="5149572"/>
            <a:ext cx="6408063" cy="2040493"/>
          </a:xfrm>
          <a:prstGeom prst="roundRect">
            <a:avLst>
              <a:gd name="adj" fmla="val 7170"/>
            </a:avLst>
          </a:prstGeom>
          <a:solidFill>
            <a:srgbClr val="FFFDFA"/>
          </a:solidFill>
          <a:ln/>
        </p:spPr>
      </p:sp>
      <p:sp>
        <p:nvSpPr>
          <p:cNvPr id="22" name="Shape 17"/>
          <p:cNvSpPr/>
          <p:nvPr/>
        </p:nvSpPr>
        <p:spPr>
          <a:xfrm>
            <a:off x="7428548" y="5119092"/>
            <a:ext cx="6408063" cy="121920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3" name="Shape 18"/>
          <p:cNvSpPr/>
          <p:nvPr/>
        </p:nvSpPr>
        <p:spPr>
          <a:xfrm>
            <a:off x="10292298" y="4809411"/>
            <a:ext cx="680442" cy="680442"/>
          </a:xfrm>
          <a:prstGeom prst="roundRect">
            <a:avLst>
              <a:gd name="adj" fmla="val 134383"/>
            </a:avLst>
          </a:prstGeom>
          <a:solidFill>
            <a:srgbClr val="B88E23"/>
          </a:solidFill>
          <a:ln/>
        </p:spPr>
      </p:sp>
      <p:pic>
        <p:nvPicPr>
          <p:cNvPr id="24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6371" y="4979551"/>
            <a:ext cx="272177" cy="340162"/>
          </a:xfrm>
          <a:prstGeom prst="rect">
            <a:avLst/>
          </a:prstGeom>
        </p:spPr>
      </p:pic>
      <p:sp>
        <p:nvSpPr>
          <p:cNvPr id="25" name="Text 19"/>
          <p:cNvSpPr/>
          <p:nvPr/>
        </p:nvSpPr>
        <p:spPr>
          <a:xfrm>
            <a:off x="7685842" y="5716548"/>
            <a:ext cx="395478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Focus on Tier II &amp; III Cities</a:t>
            </a:r>
            <a:endParaRPr lang="en-US" sz="2200" dirty="0"/>
          </a:p>
        </p:txBody>
      </p:sp>
      <p:sp>
        <p:nvSpPr>
          <p:cNvPr id="26" name="Text 20"/>
          <p:cNvSpPr/>
          <p:nvPr/>
        </p:nvSpPr>
        <p:spPr>
          <a:xfrm>
            <a:off x="7685842" y="6206966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Expanding reach to emerging markets.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54919"/>
            <a:ext cx="65298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Revenue Model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417326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24173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Product Sales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142524" y="3165038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Revenue from beauty, wellness, and fashion products.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7428548" y="2417326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7398067" y="2417326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9" name="Text 7"/>
          <p:cNvSpPr/>
          <p:nvPr/>
        </p:nvSpPr>
        <p:spPr>
          <a:xfrm>
            <a:off x="7777282" y="267462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Private Labels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777282" y="3165038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Higher profit margins from in-house brands.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793790" y="4012049"/>
            <a:ext cx="6407944" cy="1367909"/>
          </a:xfrm>
          <a:prstGeom prst="roundRect">
            <a:avLst>
              <a:gd name="adj" fmla="val 1069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763310" y="40120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3" name="Text 11"/>
          <p:cNvSpPr/>
          <p:nvPr/>
        </p:nvSpPr>
        <p:spPr>
          <a:xfrm>
            <a:off x="1142524" y="4269343"/>
            <a:ext cx="34693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Advertisement Revenue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1142524" y="4759762"/>
            <a:ext cx="580191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Brands pay for promotions &amp; visibility.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428548" y="4012049"/>
            <a:ext cx="6408063" cy="1367909"/>
          </a:xfrm>
          <a:prstGeom prst="roundRect">
            <a:avLst>
              <a:gd name="adj" fmla="val 1069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398067" y="4012049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17" name="Text 15"/>
          <p:cNvSpPr/>
          <p:nvPr/>
        </p:nvSpPr>
        <p:spPr>
          <a:xfrm>
            <a:off x="7777282" y="4269343"/>
            <a:ext cx="36024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PRO Subscription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777282" y="4759762"/>
            <a:ext cx="580203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Premium membership income.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93790" y="5606772"/>
            <a:ext cx="13042821" cy="1367909"/>
          </a:xfrm>
          <a:prstGeom prst="roundRect">
            <a:avLst>
              <a:gd name="adj" fmla="val 10695"/>
            </a:avLst>
          </a:prstGeom>
          <a:solidFill>
            <a:srgbClr val="FFFDFA"/>
          </a:solidFill>
          <a:ln w="30480">
            <a:solidFill>
              <a:srgbClr val="DDD3BA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763310" y="5606772"/>
            <a:ext cx="121920" cy="1367909"/>
          </a:xfrm>
          <a:prstGeom prst="roundRect">
            <a:avLst>
              <a:gd name="adj" fmla="val 78139"/>
            </a:avLst>
          </a:prstGeom>
          <a:solidFill>
            <a:srgbClr val="B88E23"/>
          </a:solidFill>
          <a:ln/>
        </p:spPr>
      </p:sp>
      <p:sp>
        <p:nvSpPr>
          <p:cNvPr id="21" name="Text 19"/>
          <p:cNvSpPr/>
          <p:nvPr/>
        </p:nvSpPr>
        <p:spPr>
          <a:xfrm>
            <a:off x="1142524" y="58640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Delivery Charges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1142524" y="6354485"/>
            <a:ext cx="12436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Income generated from delivery fees.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8624292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How Do Customers See Nykaa?</a:t>
            </a:r>
            <a:endParaRPr lang="en-US" sz="42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791" y="1698069"/>
            <a:ext cx="8074700" cy="59395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822971" y="5233979"/>
            <a:ext cx="2426288" cy="303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Trusted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6739908" y="3670372"/>
            <a:ext cx="2005731" cy="303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Premium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9090711" y="5212412"/>
            <a:ext cx="1811628" cy="303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Authentic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912444" y="6258411"/>
            <a:ext cx="1703793" cy="303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Trendy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852796" y="2651331"/>
            <a:ext cx="1488123" cy="3032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dirty="0">
                <a:solidFill>
                  <a:srgbClr val="00000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Innovative</a:t>
            </a:r>
            <a:endParaRPr lang="en-US" sz="13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6277" y="547092"/>
            <a:ext cx="7373898" cy="621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 Are Customers Saying?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746" y="1566743"/>
            <a:ext cx="5360789" cy="35737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96277" y="5563195"/>
            <a:ext cx="2984302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Positive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696277" y="6135172"/>
            <a:ext cx="404324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Authentic products</a:t>
            </a:r>
            <a:endParaRPr lang="en-US" sz="1550" dirty="0"/>
          </a:p>
        </p:txBody>
      </p:sp>
      <p:sp>
        <p:nvSpPr>
          <p:cNvPr id="6" name="Text 3"/>
          <p:cNvSpPr/>
          <p:nvPr/>
        </p:nvSpPr>
        <p:spPr>
          <a:xfrm>
            <a:off x="696277" y="6522958"/>
            <a:ext cx="404324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Wide brand range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96277" y="6910745"/>
            <a:ext cx="404324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User-friendly app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696277" y="7298531"/>
            <a:ext cx="404324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Loyal customers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5232440" y="5563195"/>
            <a:ext cx="2984302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Negative</a:t>
            </a:r>
            <a:endParaRPr lang="en-US" sz="2300" dirty="0"/>
          </a:p>
        </p:txBody>
      </p:sp>
      <p:sp>
        <p:nvSpPr>
          <p:cNvPr id="10" name="Text 7"/>
          <p:cNvSpPr/>
          <p:nvPr/>
        </p:nvSpPr>
        <p:spPr>
          <a:xfrm>
            <a:off x="5232440" y="6135172"/>
            <a:ext cx="404324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Delayed orders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5232440" y="6522958"/>
            <a:ext cx="404324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Customer support issue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5232440" y="6910745"/>
            <a:ext cx="404324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Less Discounts compare to others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9768602" y="5563195"/>
            <a:ext cx="2984302" cy="373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Neutral</a:t>
            </a:r>
            <a:endParaRPr lang="en-US" sz="2300" dirty="0"/>
          </a:p>
        </p:txBody>
      </p:sp>
      <p:sp>
        <p:nvSpPr>
          <p:cNvPr id="14" name="Text 11"/>
          <p:cNvSpPr/>
          <p:nvPr/>
        </p:nvSpPr>
        <p:spPr>
          <a:xfrm>
            <a:off x="9768602" y="6135172"/>
            <a:ext cx="418052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Suggestions for more discounts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9768602" y="6522958"/>
            <a:ext cx="4180523" cy="3182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Suggestions for more store availability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9136" y="557213"/>
            <a:ext cx="10473333" cy="633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What’s Trending in the Beauty Industry?</a:t>
            </a:r>
            <a:endParaRPr lang="en-US" sz="39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36" y="1595557"/>
            <a:ext cx="1013103" cy="121574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24764" y="1798082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Natural &amp; Organic</a:t>
            </a:r>
            <a:endParaRPr lang="en-US" sz="1950" dirty="0"/>
          </a:p>
        </p:txBody>
      </p:sp>
      <p:sp>
        <p:nvSpPr>
          <p:cNvPr id="5" name="Text 2"/>
          <p:cNvSpPr/>
          <p:nvPr/>
        </p:nvSpPr>
        <p:spPr>
          <a:xfrm>
            <a:off x="1924764" y="2236113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Shift toward natural &amp; organic products.</a:t>
            </a:r>
            <a:endParaRPr lang="en-US" sz="15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136" y="2811304"/>
            <a:ext cx="1013103" cy="1215747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24764" y="3013829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D2C Brands</a:t>
            </a:r>
            <a:endParaRPr lang="en-US" sz="1950" dirty="0"/>
          </a:p>
        </p:txBody>
      </p:sp>
      <p:sp>
        <p:nvSpPr>
          <p:cNvPr id="8" name="Text 4"/>
          <p:cNvSpPr/>
          <p:nvPr/>
        </p:nvSpPr>
        <p:spPr>
          <a:xfrm>
            <a:off x="1924764" y="3451860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Growth of D2C (Direct to Consumer) brands.</a:t>
            </a:r>
            <a:endParaRPr lang="en-US" sz="15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136" y="4027051"/>
            <a:ext cx="1013103" cy="1215747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24764" y="4229576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Tier II/III Demand</a:t>
            </a:r>
            <a:endParaRPr lang="en-US" sz="1950" dirty="0"/>
          </a:p>
        </p:txBody>
      </p:sp>
      <p:sp>
        <p:nvSpPr>
          <p:cNvPr id="11" name="Text 6"/>
          <p:cNvSpPr/>
          <p:nvPr/>
        </p:nvSpPr>
        <p:spPr>
          <a:xfrm>
            <a:off x="1924764" y="4667607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High demand in Tier II/III cities.</a:t>
            </a:r>
            <a:endParaRPr lang="en-US" sz="15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36" y="5242798"/>
            <a:ext cx="1013103" cy="1215747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24764" y="5445323"/>
            <a:ext cx="2532817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Beauty Tech</a:t>
            </a:r>
            <a:endParaRPr lang="en-US" sz="1950" dirty="0"/>
          </a:p>
        </p:txBody>
      </p:sp>
      <p:sp>
        <p:nvSpPr>
          <p:cNvPr id="14" name="Text 8"/>
          <p:cNvSpPr/>
          <p:nvPr/>
        </p:nvSpPr>
        <p:spPr>
          <a:xfrm>
            <a:off x="1924764" y="5883354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Rise of beauty tech (AI-based recommendations)</a:t>
            </a:r>
            <a:endParaRPr lang="en-US" sz="1550" dirty="0"/>
          </a:p>
        </p:txBody>
      </p:sp>
      <p:pic>
        <p:nvPicPr>
          <p:cNvPr id="1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9136" y="6458545"/>
            <a:ext cx="1013103" cy="1215747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24764" y="6661071"/>
            <a:ext cx="2759154" cy="316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Influencer Marketing</a:t>
            </a:r>
            <a:endParaRPr lang="en-US" sz="1950" dirty="0"/>
          </a:p>
        </p:txBody>
      </p:sp>
      <p:sp>
        <p:nvSpPr>
          <p:cNvPr id="17" name="Text 10"/>
          <p:cNvSpPr/>
          <p:nvPr/>
        </p:nvSpPr>
        <p:spPr>
          <a:xfrm>
            <a:off x="1924764" y="7099102"/>
            <a:ext cx="11996499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Heavy influencer and short video-based marketing.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15074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2099" y="2623899"/>
            <a:ext cx="6211729" cy="537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Who Competes with Nykaa?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02099" y="3419594"/>
            <a:ext cx="258091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Key Competitors: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02099" y="4000262"/>
            <a:ext cx="6627019" cy="1794034"/>
          </a:xfrm>
          <a:prstGeom prst="roundRect">
            <a:avLst>
              <a:gd name="adj" fmla="val 611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79239" y="4000262"/>
            <a:ext cx="91440" cy="1794034"/>
          </a:xfrm>
          <a:prstGeom prst="roundRect">
            <a:avLst>
              <a:gd name="adj" fmla="val 79031"/>
            </a:avLst>
          </a:prstGeom>
          <a:solidFill>
            <a:srgbClr val="B88E23"/>
          </a:solidFill>
          <a:ln/>
        </p:spPr>
      </p:sp>
      <p:sp>
        <p:nvSpPr>
          <p:cNvPr id="7" name="Text 4"/>
          <p:cNvSpPr/>
          <p:nvPr/>
        </p:nvSpPr>
        <p:spPr>
          <a:xfrm>
            <a:off x="865584" y="4195167"/>
            <a:ext cx="215074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Purplle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865584" y="4567118"/>
            <a:ext cx="616862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Strength: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Budget-friendly pricing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865584" y="4945618"/>
            <a:ext cx="616862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Weakness: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Limited premium brand selection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865584" y="5324118"/>
            <a:ext cx="616862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Differentiator: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Value-for-money focus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7401163" y="4000262"/>
            <a:ext cx="6627138" cy="1794034"/>
          </a:xfrm>
          <a:prstGeom prst="roundRect">
            <a:avLst>
              <a:gd name="adj" fmla="val 611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2" name="Shape 9"/>
          <p:cNvSpPr/>
          <p:nvPr/>
        </p:nvSpPr>
        <p:spPr>
          <a:xfrm>
            <a:off x="7378303" y="4000262"/>
            <a:ext cx="91440" cy="1794034"/>
          </a:xfrm>
          <a:prstGeom prst="roundRect">
            <a:avLst>
              <a:gd name="adj" fmla="val 79031"/>
            </a:avLst>
          </a:prstGeom>
          <a:solidFill>
            <a:srgbClr val="B88E23"/>
          </a:solidFill>
          <a:ln/>
        </p:spPr>
      </p:sp>
      <p:sp>
        <p:nvSpPr>
          <p:cNvPr id="13" name="Text 10"/>
          <p:cNvSpPr/>
          <p:nvPr/>
        </p:nvSpPr>
        <p:spPr>
          <a:xfrm>
            <a:off x="7664648" y="4195167"/>
            <a:ext cx="215074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Myntra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664648" y="4567118"/>
            <a:ext cx="616874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Strength: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Strong fashion-beauty combo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7664648" y="4945618"/>
            <a:ext cx="616874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Weakness: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Less specialized in beauty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664648" y="5324118"/>
            <a:ext cx="616874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Differentiator: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Integrated fashion and beauty platform</a:t>
            </a:r>
            <a:endParaRPr lang="en-US" sz="1350" dirty="0"/>
          </a:p>
        </p:txBody>
      </p:sp>
      <p:sp>
        <p:nvSpPr>
          <p:cNvPr id="17" name="Shape 14"/>
          <p:cNvSpPr/>
          <p:nvPr/>
        </p:nvSpPr>
        <p:spPr>
          <a:xfrm>
            <a:off x="602099" y="5966341"/>
            <a:ext cx="6627019" cy="1794034"/>
          </a:xfrm>
          <a:prstGeom prst="roundRect">
            <a:avLst>
              <a:gd name="adj" fmla="val 611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79239" y="5966341"/>
            <a:ext cx="91440" cy="1794034"/>
          </a:xfrm>
          <a:prstGeom prst="roundRect">
            <a:avLst>
              <a:gd name="adj" fmla="val 79031"/>
            </a:avLst>
          </a:prstGeom>
          <a:solidFill>
            <a:srgbClr val="B88E23"/>
          </a:solidFill>
          <a:ln/>
        </p:spPr>
      </p:sp>
      <p:sp>
        <p:nvSpPr>
          <p:cNvPr id="19" name="Text 16"/>
          <p:cNvSpPr/>
          <p:nvPr/>
        </p:nvSpPr>
        <p:spPr>
          <a:xfrm>
            <a:off x="865584" y="6161246"/>
            <a:ext cx="215074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Amazon/Flipkart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865584" y="6533198"/>
            <a:ext cx="616862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Strength: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Vast variety, wide reach</a:t>
            </a:r>
            <a:endParaRPr lang="en-US" sz="1350" dirty="0"/>
          </a:p>
        </p:txBody>
      </p:sp>
      <p:sp>
        <p:nvSpPr>
          <p:cNvPr id="21" name="Text 18"/>
          <p:cNvSpPr/>
          <p:nvPr/>
        </p:nvSpPr>
        <p:spPr>
          <a:xfrm>
            <a:off x="865584" y="6911697"/>
            <a:ext cx="616862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Weakness: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Lack curation, authenticity concerns</a:t>
            </a:r>
            <a:endParaRPr lang="en-US" sz="1350" dirty="0"/>
          </a:p>
        </p:txBody>
      </p:sp>
      <p:sp>
        <p:nvSpPr>
          <p:cNvPr id="22" name="Text 19"/>
          <p:cNvSpPr/>
          <p:nvPr/>
        </p:nvSpPr>
        <p:spPr>
          <a:xfrm>
            <a:off x="865584" y="7290197"/>
            <a:ext cx="6168628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Differentiator: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General e-commerce giants</a:t>
            </a:r>
            <a:endParaRPr lang="en-US" sz="1350" dirty="0"/>
          </a:p>
        </p:txBody>
      </p:sp>
      <p:sp>
        <p:nvSpPr>
          <p:cNvPr id="23" name="Shape 20"/>
          <p:cNvSpPr/>
          <p:nvPr/>
        </p:nvSpPr>
        <p:spPr>
          <a:xfrm>
            <a:off x="7401163" y="5966341"/>
            <a:ext cx="6627138" cy="1794034"/>
          </a:xfrm>
          <a:prstGeom prst="roundRect">
            <a:avLst>
              <a:gd name="adj" fmla="val 6116"/>
            </a:avLst>
          </a:prstGeom>
          <a:solidFill>
            <a:srgbClr val="FFFDFA"/>
          </a:solidFill>
          <a:ln w="22860">
            <a:solidFill>
              <a:srgbClr val="DDD3BA"/>
            </a:solidFill>
            <a:prstDash val="solid"/>
          </a:ln>
        </p:spPr>
      </p:sp>
      <p:sp>
        <p:nvSpPr>
          <p:cNvPr id="24" name="Shape 21"/>
          <p:cNvSpPr/>
          <p:nvPr/>
        </p:nvSpPr>
        <p:spPr>
          <a:xfrm>
            <a:off x="7378303" y="5966341"/>
            <a:ext cx="91440" cy="1794034"/>
          </a:xfrm>
          <a:prstGeom prst="roundRect">
            <a:avLst>
              <a:gd name="adj" fmla="val 79031"/>
            </a:avLst>
          </a:prstGeom>
          <a:solidFill>
            <a:srgbClr val="B88E23"/>
          </a:solidFill>
          <a:ln/>
        </p:spPr>
      </p:sp>
      <p:sp>
        <p:nvSpPr>
          <p:cNvPr id="25" name="Text 22"/>
          <p:cNvSpPr/>
          <p:nvPr/>
        </p:nvSpPr>
        <p:spPr>
          <a:xfrm>
            <a:off x="7664648" y="6161246"/>
            <a:ext cx="2150745" cy="2687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454240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Tira (Reliance)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7664648" y="6533198"/>
            <a:ext cx="616874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Strength: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Deep retail pockets, aggressive expansion</a:t>
            </a:r>
            <a:endParaRPr lang="en-US" sz="1350" dirty="0"/>
          </a:p>
        </p:txBody>
      </p:sp>
      <p:sp>
        <p:nvSpPr>
          <p:cNvPr id="27" name="Text 24"/>
          <p:cNvSpPr/>
          <p:nvPr/>
        </p:nvSpPr>
        <p:spPr>
          <a:xfrm>
            <a:off x="7664648" y="6911697"/>
            <a:ext cx="616874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Weakness: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New entrant, building trust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7664648" y="7290197"/>
            <a:ext cx="6168747" cy="275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Key Differentiator:</a:t>
            </a:r>
            <a:r>
              <a:rPr lang="en-US" sz="13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Emerging big competitor with strong backing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40832"/>
            <a:ext cx="790539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5C4E3D"/>
                </a:solidFill>
                <a:latin typeface="Libre Baskerville" pitchFamily="34" charset="0"/>
                <a:ea typeface="Libre Baskerville" pitchFamily="34" charset="-122"/>
                <a:cs typeface="Libre Baskerville" pitchFamily="34" charset="-120"/>
              </a:rPr>
              <a:t>Nykaa Competitor Analysis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032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 Direct Competitors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721293"/>
            <a:ext cx="13042821" cy="4567476"/>
          </a:xfrm>
          <a:prstGeom prst="roundRect">
            <a:avLst>
              <a:gd name="adj" fmla="val 208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01410" y="2728913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028462" y="2872621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Brand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331262" y="2872621"/>
            <a:ext cx="3968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Segment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9760625" y="2872621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Type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801410" y="3379232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28462" y="3522940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Purplle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5331262" y="3522940"/>
            <a:ext cx="3968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Beauty &amp; Personal Care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9760625" y="3522940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801410" y="4029551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2"/>
          <p:cNvSpPr/>
          <p:nvPr/>
        </p:nvSpPr>
        <p:spPr>
          <a:xfrm>
            <a:off x="1028462" y="4173260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Myntra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5331262" y="4173260"/>
            <a:ext cx="3968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Fashion, Beauty &amp; Lifestyle</a:t>
            </a:r>
            <a:endParaRPr lang="en-US" sz="1750" dirty="0"/>
          </a:p>
        </p:txBody>
      </p:sp>
      <p:sp>
        <p:nvSpPr>
          <p:cNvPr id="16" name="Text 14"/>
          <p:cNvSpPr/>
          <p:nvPr/>
        </p:nvSpPr>
        <p:spPr>
          <a:xfrm>
            <a:off x="9760625" y="4173260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801410" y="4679871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028462" y="4823579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Amazon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5331262" y="4823579"/>
            <a:ext cx="3968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General Marketplace (Beauty incl.)</a:t>
            </a:r>
            <a:endParaRPr lang="en-US" sz="1750" dirty="0"/>
          </a:p>
        </p:txBody>
      </p:sp>
      <p:sp>
        <p:nvSpPr>
          <p:cNvPr id="20" name="Text 18"/>
          <p:cNvSpPr/>
          <p:nvPr/>
        </p:nvSpPr>
        <p:spPr>
          <a:xfrm>
            <a:off x="9760625" y="4823579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</a:t>
            </a:r>
            <a:endParaRPr lang="en-US" sz="1750" dirty="0"/>
          </a:p>
        </p:txBody>
      </p:sp>
      <p:sp>
        <p:nvSpPr>
          <p:cNvPr id="21" name="Shape 19"/>
          <p:cNvSpPr/>
          <p:nvPr/>
        </p:nvSpPr>
        <p:spPr>
          <a:xfrm>
            <a:off x="801410" y="5330190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20"/>
          <p:cNvSpPr/>
          <p:nvPr/>
        </p:nvSpPr>
        <p:spPr>
          <a:xfrm>
            <a:off x="1028462" y="5473898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Flipkart</a:t>
            </a:r>
            <a:endParaRPr lang="en-US" sz="1750" dirty="0"/>
          </a:p>
        </p:txBody>
      </p:sp>
      <p:sp>
        <p:nvSpPr>
          <p:cNvPr id="23" name="Text 21"/>
          <p:cNvSpPr/>
          <p:nvPr/>
        </p:nvSpPr>
        <p:spPr>
          <a:xfrm>
            <a:off x="5331262" y="5473898"/>
            <a:ext cx="3968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General Marketplace</a:t>
            </a:r>
            <a:endParaRPr lang="en-US" sz="1750" dirty="0"/>
          </a:p>
        </p:txBody>
      </p:sp>
      <p:sp>
        <p:nvSpPr>
          <p:cNvPr id="24" name="Text 22"/>
          <p:cNvSpPr/>
          <p:nvPr/>
        </p:nvSpPr>
        <p:spPr>
          <a:xfrm>
            <a:off x="9760625" y="5473898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Online</a:t>
            </a:r>
            <a:endParaRPr lang="en-US" sz="1750" dirty="0"/>
          </a:p>
        </p:txBody>
      </p:sp>
      <p:sp>
        <p:nvSpPr>
          <p:cNvPr id="25" name="Shape 23"/>
          <p:cNvSpPr/>
          <p:nvPr/>
        </p:nvSpPr>
        <p:spPr>
          <a:xfrm>
            <a:off x="801410" y="5980509"/>
            <a:ext cx="13027581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4"/>
          <p:cNvSpPr/>
          <p:nvPr/>
        </p:nvSpPr>
        <p:spPr>
          <a:xfrm>
            <a:off x="1028462" y="6124218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Sephora India</a:t>
            </a:r>
            <a:endParaRPr lang="en-US" sz="1750" dirty="0"/>
          </a:p>
        </p:txBody>
      </p:sp>
      <p:sp>
        <p:nvSpPr>
          <p:cNvPr id="27" name="Text 25"/>
          <p:cNvSpPr/>
          <p:nvPr/>
        </p:nvSpPr>
        <p:spPr>
          <a:xfrm>
            <a:off x="5331262" y="6124218"/>
            <a:ext cx="3968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Luxury Beauty</a:t>
            </a:r>
            <a:endParaRPr lang="en-US" sz="1750" dirty="0"/>
          </a:p>
        </p:txBody>
      </p:sp>
      <p:sp>
        <p:nvSpPr>
          <p:cNvPr id="28" name="Text 26"/>
          <p:cNvSpPr/>
          <p:nvPr/>
        </p:nvSpPr>
        <p:spPr>
          <a:xfrm>
            <a:off x="9760625" y="6124218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Offline + Online</a:t>
            </a:r>
            <a:endParaRPr lang="en-US" sz="1750" dirty="0"/>
          </a:p>
        </p:txBody>
      </p:sp>
      <p:sp>
        <p:nvSpPr>
          <p:cNvPr id="29" name="Shape 27"/>
          <p:cNvSpPr/>
          <p:nvPr/>
        </p:nvSpPr>
        <p:spPr>
          <a:xfrm>
            <a:off x="801410" y="6630829"/>
            <a:ext cx="13027581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1028462" y="6774537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Tira (by Reliance)</a:t>
            </a:r>
            <a:endParaRPr lang="en-US" sz="1750" dirty="0"/>
          </a:p>
        </p:txBody>
      </p:sp>
      <p:sp>
        <p:nvSpPr>
          <p:cNvPr id="31" name="Text 29"/>
          <p:cNvSpPr/>
          <p:nvPr/>
        </p:nvSpPr>
        <p:spPr>
          <a:xfrm>
            <a:off x="5331262" y="6774537"/>
            <a:ext cx="39681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Beauty &amp; Personal Care</a:t>
            </a:r>
            <a:endParaRPr lang="en-US" sz="1750" dirty="0"/>
          </a:p>
        </p:txBody>
      </p:sp>
      <p:sp>
        <p:nvSpPr>
          <p:cNvPr id="32" name="Text 30"/>
          <p:cNvSpPr/>
          <p:nvPr/>
        </p:nvSpPr>
        <p:spPr>
          <a:xfrm>
            <a:off x="9760625" y="6774537"/>
            <a:ext cx="384155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54240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Offline + Online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1168</Words>
  <Application>Microsoft Office PowerPoint</Application>
  <PresentationFormat>Custom</PresentationFormat>
  <Paragraphs>262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DM Sans</vt:lpstr>
      <vt:lpstr>Calibri</vt:lpstr>
      <vt:lpstr>Arial</vt:lpstr>
      <vt:lpstr>Libre Baskerville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lastModifiedBy>admin</cp:lastModifiedBy>
  <cp:revision>2</cp:revision>
  <dcterms:created xsi:type="dcterms:W3CDTF">2025-08-08T05:38:31Z</dcterms:created>
  <dcterms:modified xsi:type="dcterms:W3CDTF">2025-08-08T05:40:32Z</dcterms:modified>
</cp:coreProperties>
</file>